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a8fffb23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a8fffb23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8fffb23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a8fffb23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a8fffb23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a8fffb23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a7171743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a7171743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a8fffb23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a8fffb23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a8fffb23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a8fffb23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a8fffb23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a8fffb23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a8fffb23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a8fffb23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a8fffb23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a8fffb23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a8fffb23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a8fffb23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7a463aacb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7a463aacb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a8fffb23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a8fffb23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a8fffb235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a8fffb235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a8fffb235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a8fffb235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a8fffb235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a8fffb235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a8fffb235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a8fffb235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a8fffb235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a8fffb235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a8fffb235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a8fffb235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a8fffb235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a8fffb235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a8fffb23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a8fffb23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a8fffb23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a8fffb23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4340ef0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4340ef0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7a463aacb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7a463aacb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a8fffb235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a8fffb235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a8fffb23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a8fffb23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a8fffb23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a8fffb23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a8fffb23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a8fffb23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125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1" name="Google Shape;31;p6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6"/>
          <p:cNvSpPr txBox="1"/>
          <p:nvPr>
            <p:ph type="title"/>
          </p:nvPr>
        </p:nvSpPr>
        <p:spPr>
          <a:xfrm>
            <a:off x="112850" y="-36150"/>
            <a:ext cx="84078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Relationship Id="rId4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Relationship Id="rId4" Type="http://schemas.openxmlformats.org/officeDocument/2006/relationships/image" Target="../media/image1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597725" y="1257621"/>
            <a:ext cx="8878200" cy="12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Wigner-Eckart theorem for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 equivariant convolution kernels</a:t>
            </a:r>
            <a:endParaRPr sz="3000"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4803500" y="3504276"/>
            <a:ext cx="2773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Maurice Weiler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AMLab, </a:t>
            </a:r>
            <a:r>
              <a:rPr lang="en" sz="1400"/>
              <a:t>QUVA lab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Amsterdam</a:t>
            </a:r>
            <a:endParaRPr sz="140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525" y="308641"/>
            <a:ext cx="948975" cy="9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313" y="3286315"/>
            <a:ext cx="1487100" cy="148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49200" y="3504275"/>
            <a:ext cx="21339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Leon Lang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AMLab, CSL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Amsterdam</a:t>
            </a:r>
            <a:endParaRPr sz="140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0200" y="3297575"/>
            <a:ext cx="1464600" cy="146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langle JM \mkern1mu|\mkern1mu T_j^m \mkern1mu|\mkern1mu ln \rangle&#10;\ =\ &#10;\lambda \cdot&#10;\langle JM \mkern1mu|\mkern1mu jm;ln \rangle" id="157" name="Google Shape;157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988" y="4004387"/>
            <a:ext cx="2421428" cy="2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373550" y="3934075"/>
            <a:ext cx="6019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 matrix elements for fixed j, l, J are determined by single dof                :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841025" y="1129375"/>
            <a:ext cx="2529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operators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satisfying symmetry constraint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Quantum operators  -  Wigner-Eckart theorem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2"/>
          <p:cNvSpPr txBox="1"/>
          <p:nvPr/>
        </p:nvSpPr>
        <p:spPr>
          <a:xfrm>
            <a:off x="383825" y="672175"/>
            <a:ext cx="592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Spherical tensor operators: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2j+1" id="164" name="Google Shape;164;p2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23" y="1227713"/>
            <a:ext cx="4926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n=-j}^j D^{mn}_j(g)\, T_j^n&#10;\,=\, U(g)^\dagger T_j^m U(g) \quad \forall g \in \text{SO}(3)" id="165" name="Google Shape;165;p2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2425" y="1594050"/>
            <a:ext cx="4323976" cy="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3650" y="1227725"/>
            <a:ext cx="1693021" cy="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4634" y="2794864"/>
            <a:ext cx="3151487" cy="2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5058150" y="1981150"/>
            <a:ext cx="125100" cy="745500"/>
          </a:xfrm>
          <a:prstGeom prst="upDownArrow">
            <a:avLst>
              <a:gd fmla="val 50000" name="adj1"/>
              <a:gd fmla="val 56849" name="adj2"/>
            </a:avLst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383825" y="3561925"/>
            <a:ext cx="2486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theorem: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\lambda \in \mathbb{C}" id="170" name="Google Shape;170;p22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6954" y="4057492"/>
            <a:ext cx="421024" cy="15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841025" y="1129375"/>
            <a:ext cx="2529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operators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satisfying symmetry constraint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Quantum operators  -  Wigner-Eckart theorem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78" name="Google Shape;178;p23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3"/>
          <p:cNvSpPr txBox="1"/>
          <p:nvPr/>
        </p:nvSpPr>
        <p:spPr>
          <a:xfrm>
            <a:off x="383825" y="672175"/>
            <a:ext cx="592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Spherical tensor operators: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2j+1" id="180" name="Google Shape;180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23" y="1227713"/>
            <a:ext cx="4926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n=-j}^j D^{mn}_j(g)\, T_j^n&#10;\,=\, U(g)^\dagger T_j^m U(g) \quad \forall g \in \text{SO}(3)" id="181" name="Google Shape;181;p2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425" y="1594050"/>
            <a:ext cx="4323976" cy="3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7290438" y="3125600"/>
            <a:ext cx="1582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CG-coefficient,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algebraically fixed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" name="Google Shape;183;p23"/>
          <p:cNvCxnSpPr>
            <a:stCxn id="182" idx="2"/>
          </p:cNvCxnSpPr>
          <p:nvPr/>
        </p:nvCxnSpPr>
        <p:spPr>
          <a:xfrm>
            <a:off x="8081838" y="3670400"/>
            <a:ext cx="142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4" name="Google Shape;1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650" y="1227725"/>
            <a:ext cx="1693021" cy="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4634" y="2794864"/>
            <a:ext cx="3151487" cy="2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5058150" y="1981150"/>
            <a:ext cx="125100" cy="745500"/>
          </a:xfrm>
          <a:prstGeom prst="upDownArrow">
            <a:avLst>
              <a:gd fmla="val 50000" name="adj1"/>
              <a:gd fmla="val 56849" name="adj2"/>
            </a:avLst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langle JM \mkern1mu|\mkern1mu T_j^m \mkern1mu|\mkern1mu ln \rangle&#10;\ =\ &#10;\lambda \cdot&#10;\langle JM \mkern1mu|\mkern1mu jm;ln \rangle" id="187" name="Google Shape;187;p2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7988" y="4004387"/>
            <a:ext cx="2421428" cy="2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383825" y="3561925"/>
            <a:ext cx="2486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theorem: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373550" y="3934075"/>
            <a:ext cx="6019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matrix elements for fixed j, l, J are determined by single dof                :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\lambda \in \mathbb{C}" id="190" name="Google Shape;190;p23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6954" y="4057492"/>
            <a:ext cx="421024" cy="15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>
            <a:off x="747400" y="4335625"/>
            <a:ext cx="7450500" cy="502200"/>
          </a:xfrm>
          <a:prstGeom prst="roundRect">
            <a:avLst>
              <a:gd fmla="val 16667" name="adj"/>
            </a:avLst>
          </a:prstGeom>
          <a:solidFill>
            <a:srgbClr val="00FFFF">
              <a:alpha val="14040"/>
            </a:srgbClr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800438" y="4377250"/>
            <a:ext cx="7609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can we generalize this result to the matrix elements                             of G-steerable kernels?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841025" y="1129375"/>
            <a:ext cx="2529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operators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satisfying symmetry constraint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Quantum operators  -  Wigner-Eckart theorem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00" name="Google Shape;200;p24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4"/>
          <p:cNvSpPr txBox="1"/>
          <p:nvPr/>
        </p:nvSpPr>
        <p:spPr>
          <a:xfrm>
            <a:off x="383825" y="672175"/>
            <a:ext cx="592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Spherical tensor operators: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2j+1" id="202" name="Google Shape;202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23" y="1227713"/>
            <a:ext cx="4926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n=-j}^j D^{mn}_j(g)\, T_j^n&#10;\,=\, U(g)^\dagger T_j^m U(g) \quad \forall g \in \text{SO}(3)" id="203" name="Google Shape;203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425" y="1594050"/>
            <a:ext cx="4323976" cy="31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angle JM \mkern1mu|\mkern1mu K(x) \mkern1mu|\mkern1mu ln \rangle" id="204" name="Google Shape;204;p2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731" y="4485118"/>
            <a:ext cx="1076564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3650" y="1227725"/>
            <a:ext cx="1693021" cy="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4634" y="2794864"/>
            <a:ext cx="3151487" cy="2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/>
          <p:nvPr/>
        </p:nvSpPr>
        <p:spPr>
          <a:xfrm>
            <a:off x="5058150" y="1981150"/>
            <a:ext cx="125100" cy="745500"/>
          </a:xfrm>
          <a:prstGeom prst="upDownArrow">
            <a:avLst>
              <a:gd fmla="val 50000" name="adj1"/>
              <a:gd fmla="val 56849" name="adj2"/>
            </a:avLst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7290438" y="3125600"/>
            <a:ext cx="1582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CG-coefficient,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algebraically fixed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24"/>
          <p:cNvCxnSpPr>
            <a:stCxn id="208" idx="2"/>
          </p:cNvCxnSpPr>
          <p:nvPr/>
        </p:nvCxnSpPr>
        <p:spPr>
          <a:xfrm>
            <a:off x="8081838" y="3670400"/>
            <a:ext cx="142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langle JM \mkern1mu|\mkern1mu T_j^m \mkern1mu|\mkern1mu ln \rangle&#10;\ =\ &#10;\lambda \cdot&#10;\langle JM \mkern1mu|\mkern1mu jm;ln \rangle" id="210" name="Google Shape;210;p24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7988" y="4004387"/>
            <a:ext cx="2421428" cy="2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383825" y="3561925"/>
            <a:ext cx="2486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theorem: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373550" y="3934075"/>
            <a:ext cx="6019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the matrix elements for fixed j, l, J are determined by single dof                :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\lambda \in \mathbb{C}" id="213" name="Google Shape;213;p24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06954" y="4057492"/>
            <a:ext cx="421024" cy="15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Wigner-Eckart theorem for G-steerable Kernels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20" name="Google Shape;220;p25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5"/>
          <p:cNvSpPr txBox="1"/>
          <p:nvPr/>
        </p:nvSpPr>
        <p:spPr>
          <a:xfrm>
            <a:off x="383825" y="840525"/>
            <a:ext cx="709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for steerable kernels</a:t>
            </a: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=   explain dof’s in matrix elements of steerable kernels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Wigner-Eckart theorem for G-steerable Kernels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28" name="Google Shape;228;p26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6"/>
          <p:cNvSpPr txBox="1"/>
          <p:nvPr/>
        </p:nvSpPr>
        <p:spPr>
          <a:xfrm>
            <a:off x="610725" y="3528100"/>
            <a:ext cx="32640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0" y="2050213"/>
            <a:ext cx="6578602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383825" y="840525"/>
            <a:ext cx="709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for steerable kernels</a:t>
            </a: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=   explain dof’s in matrix elements of steerable kernels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2" name="Google Shape;232;p26"/>
          <p:cNvCxnSpPr/>
          <p:nvPr/>
        </p:nvCxnSpPr>
        <p:spPr>
          <a:xfrm>
            <a:off x="5051100" y="1173125"/>
            <a:ext cx="0" cy="4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6"/>
          <p:cNvCxnSpPr/>
          <p:nvPr/>
        </p:nvCxnSpPr>
        <p:spPr>
          <a:xfrm rot="10800000">
            <a:off x="2016300" y="1649499"/>
            <a:ext cx="304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6"/>
          <p:cNvCxnSpPr/>
          <p:nvPr/>
        </p:nvCxnSpPr>
        <p:spPr>
          <a:xfrm>
            <a:off x="2016300" y="1649499"/>
            <a:ext cx="0" cy="48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Wigner-Eckart theorem for G-steerable Kernels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7"/>
          <p:cNvSpPr txBox="1"/>
          <p:nvPr/>
        </p:nvSpPr>
        <p:spPr>
          <a:xfrm>
            <a:off x="610725" y="3528100"/>
            <a:ext cx="32640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Peter-Weyl Theorem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0" y="2050213"/>
            <a:ext cx="6578602" cy="69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7"/>
          <p:cNvCxnSpPr/>
          <p:nvPr/>
        </p:nvCxnSpPr>
        <p:spPr>
          <a:xfrm flipH="1" rot="10800000">
            <a:off x="2712250" y="2816325"/>
            <a:ext cx="4798200" cy="1721100"/>
          </a:xfrm>
          <a:prstGeom prst="bentConnector3">
            <a:avLst>
              <a:gd fmla="val 10027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7"/>
          <p:cNvSpPr txBox="1"/>
          <p:nvPr/>
        </p:nvSpPr>
        <p:spPr>
          <a:xfrm>
            <a:off x="383825" y="840525"/>
            <a:ext cx="709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for steerable kernels</a:t>
            </a: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=   explain dof’s in matrix elements of steerable kernels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>
            <a:off x="5051100" y="1173125"/>
            <a:ext cx="0" cy="4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7"/>
          <p:cNvCxnSpPr/>
          <p:nvPr/>
        </p:nvCxnSpPr>
        <p:spPr>
          <a:xfrm rot="10800000">
            <a:off x="2016300" y="1649499"/>
            <a:ext cx="304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7"/>
          <p:cNvCxnSpPr/>
          <p:nvPr/>
        </p:nvCxnSpPr>
        <p:spPr>
          <a:xfrm>
            <a:off x="2016300" y="1649499"/>
            <a:ext cx="0" cy="48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Wigner-Eckart theorem for G-steerable Kernels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55" name="Google Shape;255;p28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8"/>
          <p:cNvSpPr txBox="1"/>
          <p:nvPr/>
        </p:nvSpPr>
        <p:spPr>
          <a:xfrm>
            <a:off x="610725" y="3528100"/>
            <a:ext cx="32640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2.     Clebsch-Gordan decomposition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Peter-Weyl Theorem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0" y="2050213"/>
            <a:ext cx="6578602" cy="69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8"/>
          <p:cNvCxnSpPr/>
          <p:nvPr/>
        </p:nvCxnSpPr>
        <p:spPr>
          <a:xfrm flipH="1" rot="10800000">
            <a:off x="2712250" y="2816325"/>
            <a:ext cx="4798200" cy="1721100"/>
          </a:xfrm>
          <a:prstGeom prst="bentConnector3">
            <a:avLst>
              <a:gd fmla="val 10027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8"/>
          <p:cNvCxnSpPr/>
          <p:nvPr/>
        </p:nvCxnSpPr>
        <p:spPr>
          <a:xfrm flipH="1" rot="10800000">
            <a:off x="3552712" y="2809832"/>
            <a:ext cx="2919600" cy="1337100"/>
          </a:xfrm>
          <a:prstGeom prst="bentConnector3">
            <a:avLst>
              <a:gd fmla="val 10022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8"/>
          <p:cNvSpPr txBox="1"/>
          <p:nvPr/>
        </p:nvSpPr>
        <p:spPr>
          <a:xfrm>
            <a:off x="383825" y="840525"/>
            <a:ext cx="709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for steerable kernels</a:t>
            </a: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=   explain dof’s in matrix elements of steerable kernels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1" name="Google Shape;261;p28"/>
          <p:cNvCxnSpPr/>
          <p:nvPr/>
        </p:nvCxnSpPr>
        <p:spPr>
          <a:xfrm>
            <a:off x="5051100" y="1173125"/>
            <a:ext cx="0" cy="4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8"/>
          <p:cNvCxnSpPr/>
          <p:nvPr/>
        </p:nvCxnSpPr>
        <p:spPr>
          <a:xfrm rot="10800000">
            <a:off x="2016300" y="1649499"/>
            <a:ext cx="304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8"/>
          <p:cNvCxnSpPr/>
          <p:nvPr/>
        </p:nvCxnSpPr>
        <p:spPr>
          <a:xfrm>
            <a:off x="2016300" y="1649499"/>
            <a:ext cx="0" cy="48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Wigner-Eckart theorem for G-steerable Kernels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70" name="Google Shape;270;p29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9"/>
          <p:cNvSpPr txBox="1"/>
          <p:nvPr/>
        </p:nvSpPr>
        <p:spPr>
          <a:xfrm>
            <a:off x="610725" y="3528100"/>
            <a:ext cx="32640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3.     Irrep endomorphisms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2.     Clebsch-Gordan decomposition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roxima Nova"/>
              <a:buAutoNum type="arabicPeriod"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Peter-Weyl Theorem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0" y="2050213"/>
            <a:ext cx="6578602" cy="69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9"/>
          <p:cNvCxnSpPr/>
          <p:nvPr/>
        </p:nvCxnSpPr>
        <p:spPr>
          <a:xfrm flipH="1" rot="10800000">
            <a:off x="2712250" y="2816325"/>
            <a:ext cx="4798200" cy="1721100"/>
          </a:xfrm>
          <a:prstGeom prst="bentConnector3">
            <a:avLst>
              <a:gd fmla="val 10027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9"/>
          <p:cNvCxnSpPr/>
          <p:nvPr/>
        </p:nvCxnSpPr>
        <p:spPr>
          <a:xfrm flipH="1" rot="10800000">
            <a:off x="3552712" y="2809832"/>
            <a:ext cx="2919600" cy="1337100"/>
          </a:xfrm>
          <a:prstGeom prst="bentConnector3">
            <a:avLst>
              <a:gd fmla="val 10022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9"/>
          <p:cNvCxnSpPr/>
          <p:nvPr/>
        </p:nvCxnSpPr>
        <p:spPr>
          <a:xfrm flipH="1" rot="10800000">
            <a:off x="2832750" y="2816414"/>
            <a:ext cx="2317500" cy="922500"/>
          </a:xfrm>
          <a:prstGeom prst="bentConnector3">
            <a:avLst>
              <a:gd fmla="val 9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29"/>
          <p:cNvSpPr txBox="1"/>
          <p:nvPr/>
        </p:nvSpPr>
        <p:spPr>
          <a:xfrm>
            <a:off x="383825" y="840525"/>
            <a:ext cx="709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for steerable kernels</a:t>
            </a: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=   explain dof’s in matrix elements of steerable kernels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7" name="Google Shape;277;p29"/>
          <p:cNvCxnSpPr/>
          <p:nvPr/>
        </p:nvCxnSpPr>
        <p:spPr>
          <a:xfrm>
            <a:off x="5051100" y="1173125"/>
            <a:ext cx="0" cy="4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9"/>
          <p:cNvCxnSpPr/>
          <p:nvPr/>
        </p:nvCxnSpPr>
        <p:spPr>
          <a:xfrm rot="10800000">
            <a:off x="2016300" y="1649499"/>
            <a:ext cx="304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9"/>
          <p:cNvCxnSpPr/>
          <p:nvPr/>
        </p:nvCxnSpPr>
        <p:spPr>
          <a:xfrm>
            <a:off x="2016300" y="1649499"/>
            <a:ext cx="0" cy="48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/>
        </p:nvSpPr>
        <p:spPr>
          <a:xfrm>
            <a:off x="1762025" y="3184800"/>
            <a:ext cx="68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There are steerable basis kernels               such that:                  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Wigner-Eckart theorem for G-steerable Kernels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287" name="Google Shape;287;p30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0" y="2050213"/>
            <a:ext cx="6578602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/>
          <p:nvPr/>
        </p:nvSpPr>
        <p:spPr>
          <a:xfrm>
            <a:off x="383825" y="840525"/>
            <a:ext cx="709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for steerable kernels</a:t>
            </a: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=   explain dof’s in matrix elements of steerable kernels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0" name="Google Shape;290;p30"/>
          <p:cNvCxnSpPr/>
          <p:nvPr/>
        </p:nvCxnSpPr>
        <p:spPr>
          <a:xfrm>
            <a:off x="5051100" y="1173125"/>
            <a:ext cx="0" cy="4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0"/>
          <p:cNvCxnSpPr/>
          <p:nvPr/>
        </p:nvCxnSpPr>
        <p:spPr>
          <a:xfrm rot="10800000">
            <a:off x="2016300" y="1649499"/>
            <a:ext cx="304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0"/>
          <p:cNvCxnSpPr/>
          <p:nvPr/>
        </p:nvCxnSpPr>
        <p:spPr>
          <a:xfrm>
            <a:off x="2016300" y="1649499"/>
            <a:ext cx="0" cy="48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3" name="Google Shape;2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400" y="3275112"/>
            <a:ext cx="484164" cy="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/>
          <p:nvPr/>
        </p:nvSpPr>
        <p:spPr>
          <a:xfrm>
            <a:off x="506275" y="3285750"/>
            <a:ext cx="10644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/>
        </p:nvSpPr>
        <p:spPr>
          <a:xfrm>
            <a:off x="1762025" y="3184800"/>
            <a:ext cx="68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There are steerable basis kernels               such that:                  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Wigner-Eckart theorem for G-steerable Kernels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02" name="Google Shape;302;p31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0" y="2050213"/>
            <a:ext cx="6578602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/>
        </p:nvSpPr>
        <p:spPr>
          <a:xfrm>
            <a:off x="383825" y="840525"/>
            <a:ext cx="709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for steerable kernels</a:t>
            </a: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=   explain dof’s in matrix elements of steerable kernels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5" name="Google Shape;305;p31"/>
          <p:cNvCxnSpPr/>
          <p:nvPr/>
        </p:nvCxnSpPr>
        <p:spPr>
          <a:xfrm>
            <a:off x="5051100" y="1173125"/>
            <a:ext cx="0" cy="4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1"/>
          <p:cNvCxnSpPr/>
          <p:nvPr/>
        </p:nvCxnSpPr>
        <p:spPr>
          <a:xfrm rot="10800000">
            <a:off x="2016300" y="1649499"/>
            <a:ext cx="304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1"/>
          <p:cNvCxnSpPr/>
          <p:nvPr/>
        </p:nvCxnSpPr>
        <p:spPr>
          <a:xfrm>
            <a:off x="2016300" y="1649499"/>
            <a:ext cx="0" cy="48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8" name="Google Shape;3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400" y="3275112"/>
            <a:ext cx="484164" cy="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175" y="3718800"/>
            <a:ext cx="2977300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/>
          <p:nvPr/>
        </p:nvSpPr>
        <p:spPr>
          <a:xfrm>
            <a:off x="506275" y="3285750"/>
            <a:ext cx="10644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400" y="479500"/>
            <a:ext cx="6063969" cy="214613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Rotation Equivariant Feature Maps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 txBox="1"/>
          <p:nvPr/>
        </p:nvSpPr>
        <p:spPr>
          <a:xfrm>
            <a:off x="6490850" y="4743300"/>
            <a:ext cx="26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Visualisation by Gabriele Cesa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/>
        </p:nvSpPr>
        <p:spPr>
          <a:xfrm>
            <a:off x="1762025" y="3184800"/>
            <a:ext cx="68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There are steerable basis kernels               such that:                  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Wigner-Eckart theorem for G-steerable Kernels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18" name="Google Shape;318;p32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0" y="2050213"/>
            <a:ext cx="6578602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383825" y="840525"/>
            <a:ext cx="7092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Wigner-Eckart for steerable kernels</a:t>
            </a: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=   explain dof’s in matrix elements of steerable kernels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1" name="Google Shape;321;p32"/>
          <p:cNvCxnSpPr/>
          <p:nvPr/>
        </p:nvCxnSpPr>
        <p:spPr>
          <a:xfrm>
            <a:off x="5051100" y="1173125"/>
            <a:ext cx="0" cy="4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2"/>
          <p:cNvCxnSpPr/>
          <p:nvPr/>
        </p:nvCxnSpPr>
        <p:spPr>
          <a:xfrm rot="10800000">
            <a:off x="2016300" y="1649499"/>
            <a:ext cx="304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2"/>
          <p:cNvCxnSpPr/>
          <p:nvPr/>
        </p:nvCxnSpPr>
        <p:spPr>
          <a:xfrm>
            <a:off x="2016300" y="1649499"/>
            <a:ext cx="0" cy="48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400" y="3275112"/>
            <a:ext cx="484164" cy="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175" y="3718800"/>
            <a:ext cx="2977300" cy="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/>
          <p:nvPr/>
        </p:nvSpPr>
        <p:spPr>
          <a:xfrm>
            <a:off x="506275" y="3285750"/>
            <a:ext cx="10644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 rot="-3676014">
            <a:off x="4757578" y="4063876"/>
            <a:ext cx="145404" cy="634648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/>
        </p:nvSpPr>
        <p:spPr>
          <a:xfrm>
            <a:off x="5143475" y="441630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Learnable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/>
        </p:nvSpPr>
        <p:spPr>
          <a:xfrm>
            <a:off x="47575" y="7109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chemeClr val="lt1"/>
              </a:highlight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3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Example Applications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36" name="Google Shape;336;p33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3"/>
          <p:cNvSpPr txBox="1"/>
          <p:nvPr/>
        </p:nvSpPr>
        <p:spPr>
          <a:xfrm>
            <a:off x="117575" y="3497875"/>
            <a:ext cx="417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A6A6A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/>
        </p:nvSpPr>
        <p:spPr>
          <a:xfrm>
            <a:off x="47575" y="710900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complex representations </a:t>
            </a:r>
            <a:r>
              <a:rPr b="1" lang="en" sz="1300">
                <a:highlight>
                  <a:schemeClr val="lt1"/>
                </a:highlight>
              </a:rPr>
              <a:t>[1]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b="1" sz="1300">
              <a:highlight>
                <a:schemeClr val="lt1"/>
              </a:highlight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Example Applications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45" name="Google Shape;345;p34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34"/>
          <p:cNvSpPr txBox="1"/>
          <p:nvPr/>
        </p:nvSpPr>
        <p:spPr>
          <a:xfrm>
            <a:off x="117575" y="3497875"/>
            <a:ext cx="41700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[1] </a:t>
            </a:r>
            <a:r>
              <a:rPr lang="en" sz="700">
                <a:highlight>
                  <a:schemeClr val="lt1"/>
                </a:highlight>
              </a:rPr>
              <a:t> Daniel E. Worrall et al.  (2016). “Harmonic Networks: Deep Rotation and Translation Equivariance”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Computer Vision and Pattern Recognition (CVPR)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solidFill>
                <a:srgbClr val="A6A6A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/>
        </p:nvSpPr>
        <p:spPr>
          <a:xfrm>
            <a:off x="47575" y="710900"/>
            <a:ext cx="3000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complex representations </a:t>
            </a:r>
            <a:r>
              <a:rPr b="1" lang="en" sz="1300">
                <a:highlight>
                  <a:schemeClr val="lt1"/>
                </a:highlight>
              </a:rPr>
              <a:t>[1]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real ​representations </a:t>
            </a:r>
            <a:r>
              <a:rPr b="1" lang="en" sz="1300">
                <a:highlight>
                  <a:schemeClr val="lt1"/>
                </a:highlight>
              </a:rPr>
              <a:t>[2]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b="1" sz="1300">
              <a:highlight>
                <a:schemeClr val="lt1"/>
              </a:highlight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Example Applications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54" name="Google Shape;354;p35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5"/>
          <p:cNvSpPr txBox="1"/>
          <p:nvPr/>
        </p:nvSpPr>
        <p:spPr>
          <a:xfrm>
            <a:off x="117575" y="3497875"/>
            <a:ext cx="4170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[1] </a:t>
            </a:r>
            <a:r>
              <a:rPr lang="en" sz="700">
                <a:highlight>
                  <a:schemeClr val="lt1"/>
                </a:highlight>
              </a:rPr>
              <a:t> Daniel E. Worrall et al.  (2016). “Harmonic Networks: Deep Rotation and Translation Equivariance”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Computer Vision and Pattern Recognition (CVPR)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[2] </a:t>
            </a:r>
            <a:r>
              <a:rPr lang="en" sz="700">
                <a:highlight>
                  <a:schemeClr val="lt1"/>
                </a:highlight>
              </a:rPr>
              <a:t> Maurice Weiler, Gabriele Cesa (2019). “General E(2)-Equivariant Steerable CNNs” 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Neural Information Processing Systems (NeuRIPS)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solidFill>
                <a:srgbClr val="A6A6A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/>
        </p:nvSpPr>
        <p:spPr>
          <a:xfrm>
            <a:off x="47575" y="710900"/>
            <a:ext cx="3000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complex representations </a:t>
            </a:r>
            <a:r>
              <a:rPr b="1" lang="en" sz="1300">
                <a:highlight>
                  <a:schemeClr val="lt1"/>
                </a:highlight>
              </a:rPr>
              <a:t>[1]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real ​representations </a:t>
            </a:r>
            <a:r>
              <a:rPr b="1" lang="en" sz="1300">
                <a:highlight>
                  <a:schemeClr val="lt1"/>
                </a:highlight>
              </a:rPr>
              <a:t>[2]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SO(3)</a:t>
            </a:r>
            <a:r>
              <a:rPr lang="en" sz="1300">
                <a:highlight>
                  <a:schemeClr val="lt1"/>
                </a:highlight>
              </a:rPr>
              <a:t> with complex and real representations </a:t>
            </a:r>
            <a:r>
              <a:rPr b="1" lang="en" sz="1300">
                <a:highlight>
                  <a:schemeClr val="lt1"/>
                </a:highlight>
              </a:rPr>
              <a:t>[3, 4]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chemeClr val="lt1"/>
              </a:highlight>
            </a:endParaRPr>
          </a:p>
        </p:txBody>
      </p:sp>
      <p:sp>
        <p:nvSpPr>
          <p:cNvPr id="361" name="Google Shape;361;p36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Example Applications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63" name="Google Shape;363;p36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6"/>
          <p:cNvSpPr txBox="1"/>
          <p:nvPr/>
        </p:nvSpPr>
        <p:spPr>
          <a:xfrm>
            <a:off x="117575" y="3497875"/>
            <a:ext cx="417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[1] </a:t>
            </a:r>
            <a:r>
              <a:rPr lang="en" sz="700">
                <a:highlight>
                  <a:schemeClr val="lt1"/>
                </a:highlight>
              </a:rPr>
              <a:t> Daniel E. Worrall et al.  (2016). “Harmonic Networks: Deep Rotation and Translation Equivariance”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Computer Vision and Pattern Recognition (CVPR)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[2] </a:t>
            </a:r>
            <a:r>
              <a:rPr lang="en" sz="700">
                <a:highlight>
                  <a:schemeClr val="lt1"/>
                </a:highlight>
              </a:rPr>
              <a:t> Maurice Weiler, Gabriele Cesa (2019). “General E(2)-Equivariant Steerable CNNs” 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Neural Information Processing Systems (NeuRIPS)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[3] </a:t>
            </a:r>
            <a:r>
              <a:rPr lang="en" sz="700">
                <a:highlight>
                  <a:schemeClr val="lt1"/>
                </a:highlight>
              </a:rPr>
              <a:t> Nathaniel Thomas et al.  (2018). “Tensor Field Networks: Rotation- and Translation-Equivariant Neural Networks for 3D Point Clouds”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arxiv e-Prints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[4]  </a:t>
            </a:r>
            <a:r>
              <a:rPr lang="en" sz="700">
                <a:highlight>
                  <a:schemeClr val="lt1"/>
                </a:highlight>
              </a:rPr>
              <a:t>Maurice Weiler et al. (2018). "3D Steerable CNNs: Learning Rotationally Equivariant Features in Volumetric Data."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Neural Information Processing Systems (NeuRIPS)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solidFill>
                <a:srgbClr val="A6A6A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/>
        </p:nvSpPr>
        <p:spPr>
          <a:xfrm>
            <a:off x="47575" y="710900"/>
            <a:ext cx="30000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complex representations </a:t>
            </a:r>
            <a:r>
              <a:rPr b="1" lang="en" sz="1300">
                <a:highlight>
                  <a:schemeClr val="lt1"/>
                </a:highlight>
              </a:rPr>
              <a:t>[1]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real ​representations </a:t>
            </a:r>
            <a:r>
              <a:rPr b="1" lang="en" sz="1300">
                <a:highlight>
                  <a:schemeClr val="lt1"/>
                </a:highlight>
              </a:rPr>
              <a:t>[2]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SO(3)</a:t>
            </a:r>
            <a:r>
              <a:rPr lang="en" sz="1300">
                <a:highlight>
                  <a:schemeClr val="lt1"/>
                </a:highlight>
              </a:rPr>
              <a:t> with complex and real representations </a:t>
            </a:r>
            <a:r>
              <a:rPr b="1" lang="en" sz="1300">
                <a:highlight>
                  <a:schemeClr val="lt1"/>
                </a:highlight>
              </a:rPr>
              <a:t>[3, 4]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300">
                <a:highlight>
                  <a:schemeClr val="lt1"/>
                </a:highlight>
              </a:rPr>
              <a:t>      with real (regular) representations </a:t>
            </a:r>
            <a:r>
              <a:rPr b="1" lang="en" sz="1300">
                <a:highlight>
                  <a:schemeClr val="lt1"/>
                </a:highlight>
              </a:rPr>
              <a:t>[5]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b="1" sz="1300">
              <a:highlight>
                <a:schemeClr val="lt1"/>
              </a:highlight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Example Applications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72" name="Google Shape;372;p37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25" y="2404275"/>
            <a:ext cx="221925" cy="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7"/>
          <p:cNvSpPr txBox="1"/>
          <p:nvPr/>
        </p:nvSpPr>
        <p:spPr>
          <a:xfrm>
            <a:off x="117575" y="3497875"/>
            <a:ext cx="41700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[1] </a:t>
            </a:r>
            <a:r>
              <a:rPr lang="en" sz="700">
                <a:highlight>
                  <a:schemeClr val="lt1"/>
                </a:highlight>
              </a:rPr>
              <a:t> Daniel E. Worrall et al.  (2016). “Harmonic Networks: Deep Rotation and Translation Equivariance”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Computer Vision and Pattern Recognition (CVPR)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[2] </a:t>
            </a:r>
            <a:r>
              <a:rPr lang="en" sz="700">
                <a:highlight>
                  <a:schemeClr val="lt1"/>
                </a:highlight>
              </a:rPr>
              <a:t> Maurice Weiler, Gabriele Cesa (2019). “General E(2)-Equivariant Steerable CNNs” 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Neural Information Processing Systems (NeuRIPS)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[3] </a:t>
            </a:r>
            <a:r>
              <a:rPr lang="en" sz="700">
                <a:highlight>
                  <a:schemeClr val="lt1"/>
                </a:highlight>
              </a:rPr>
              <a:t> Nathaniel Thomas et al.  (2018). “Tensor Field Networks: Rotation- and Translation-Equivariant Neural Networks for 3D Point Clouds”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arxiv e-Prints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[4]  </a:t>
            </a:r>
            <a:r>
              <a:rPr lang="en" sz="700">
                <a:highlight>
                  <a:schemeClr val="lt1"/>
                </a:highlight>
              </a:rPr>
              <a:t>Maurice Weiler et al. (2018). "3D Steerable CNNs: Learning Rotationally Equivariant Features in Volumetric Data."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Neural Information Processing Systems (NeuRIPS)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[5] </a:t>
            </a:r>
            <a:r>
              <a:rPr lang="en" sz="700">
                <a:highlight>
                  <a:schemeClr val="lt1"/>
                </a:highlight>
              </a:rPr>
              <a:t>Taco Cohen, Max Welling (2016). "Group Equivariant Convolutional Networks."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 International Conference on Machine Learning (ICML)</a:t>
            </a:r>
            <a:endParaRPr sz="700">
              <a:solidFill>
                <a:srgbClr val="A6A6A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/>
        </p:nvSpPr>
        <p:spPr>
          <a:xfrm>
            <a:off x="47575" y="710900"/>
            <a:ext cx="30000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complex representations </a:t>
            </a:r>
            <a:r>
              <a:rPr b="1" lang="en" sz="1300">
                <a:highlight>
                  <a:schemeClr val="lt1"/>
                </a:highlight>
              </a:rPr>
              <a:t>[1]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real ​representations </a:t>
            </a:r>
            <a:r>
              <a:rPr b="1" lang="en" sz="1300">
                <a:highlight>
                  <a:schemeClr val="lt1"/>
                </a:highlight>
              </a:rPr>
              <a:t>[2]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SO(3)</a:t>
            </a:r>
            <a:r>
              <a:rPr lang="en" sz="1300">
                <a:highlight>
                  <a:schemeClr val="lt1"/>
                </a:highlight>
              </a:rPr>
              <a:t> with complex and real representations </a:t>
            </a:r>
            <a:r>
              <a:rPr b="1" lang="en" sz="1300">
                <a:highlight>
                  <a:schemeClr val="lt1"/>
                </a:highlight>
              </a:rPr>
              <a:t>[3, 4]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300">
                <a:highlight>
                  <a:schemeClr val="lt1"/>
                </a:highlight>
              </a:rPr>
              <a:t>      with real (regular) representations </a:t>
            </a:r>
            <a:r>
              <a:rPr b="1" lang="en" sz="1300">
                <a:highlight>
                  <a:schemeClr val="lt1"/>
                </a:highlight>
              </a:rPr>
              <a:t>[5]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O(3)</a:t>
            </a:r>
            <a:r>
              <a:rPr lang="en" sz="1300">
                <a:highlight>
                  <a:schemeClr val="lt1"/>
                </a:highlight>
              </a:rPr>
              <a:t> with both complex and real representations​</a:t>
            </a:r>
            <a:endParaRPr b="1" sz="1300">
              <a:highlight>
                <a:schemeClr val="lt1"/>
              </a:highlight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Example Applications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82" name="Google Shape;382;p38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25" y="2404275"/>
            <a:ext cx="221925" cy="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 txBox="1"/>
          <p:nvPr/>
        </p:nvSpPr>
        <p:spPr>
          <a:xfrm>
            <a:off x="117575" y="3497875"/>
            <a:ext cx="41700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[1] </a:t>
            </a:r>
            <a:r>
              <a:rPr lang="en" sz="700">
                <a:highlight>
                  <a:schemeClr val="lt1"/>
                </a:highlight>
              </a:rPr>
              <a:t> Daniel E. Worrall et al.  (2016). “Harmonic Networks: Deep Rotation and Translation Equivariance”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Computer Vision and Pattern Recognition (CVPR)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[2] </a:t>
            </a:r>
            <a:r>
              <a:rPr lang="en" sz="700">
                <a:highlight>
                  <a:schemeClr val="lt1"/>
                </a:highlight>
              </a:rPr>
              <a:t> Maurice Weiler, Gabriele Cesa (2019). “General E(2)-Equivariant Steerable CNNs” 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Neural Information Processing Systems (NeuRIPS)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[3] </a:t>
            </a:r>
            <a:r>
              <a:rPr lang="en" sz="700">
                <a:highlight>
                  <a:schemeClr val="lt1"/>
                </a:highlight>
              </a:rPr>
              <a:t> Nathaniel Thomas et al.  (2018). “Tensor Field Networks: Rotation- and Translation-Equivariant Neural Networks for 3D Point Clouds”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arxiv e-Prints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[4]  </a:t>
            </a:r>
            <a:r>
              <a:rPr lang="en" sz="700">
                <a:highlight>
                  <a:schemeClr val="lt1"/>
                </a:highlight>
              </a:rPr>
              <a:t>Maurice Weiler et al. (2018). "3D Steerable CNNs: Learning Rotationally Equivariant Features in Volumetric Data."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Neural Information Processing Systems (NeuRIPS)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[5] </a:t>
            </a:r>
            <a:r>
              <a:rPr lang="en" sz="700">
                <a:highlight>
                  <a:schemeClr val="lt1"/>
                </a:highlight>
              </a:rPr>
              <a:t>Taco Cohen, Max Welling (2016). "Group Equivariant Convolutional Networks."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 International Conference on Machine Learning (ICML)</a:t>
            </a:r>
            <a:endParaRPr sz="700">
              <a:solidFill>
                <a:srgbClr val="A6A6A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/>
        </p:nvSpPr>
        <p:spPr>
          <a:xfrm>
            <a:off x="47575" y="710900"/>
            <a:ext cx="30000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complex representations </a:t>
            </a:r>
            <a:r>
              <a:rPr b="1" lang="en" sz="1300">
                <a:highlight>
                  <a:schemeClr val="lt1"/>
                </a:highlight>
              </a:rPr>
              <a:t>[1]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SO(2)</a:t>
            </a:r>
            <a:r>
              <a:rPr lang="en" sz="1300">
                <a:highlight>
                  <a:schemeClr val="lt1"/>
                </a:highlight>
              </a:rPr>
              <a:t> with real ​representations </a:t>
            </a:r>
            <a:r>
              <a:rPr b="1" lang="en" sz="1300">
                <a:highlight>
                  <a:schemeClr val="lt1"/>
                </a:highlight>
              </a:rPr>
              <a:t>[2]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SO(3)</a:t>
            </a:r>
            <a:r>
              <a:rPr lang="en" sz="1300">
                <a:highlight>
                  <a:schemeClr val="lt1"/>
                </a:highlight>
              </a:rPr>
              <a:t> with complex and real representations </a:t>
            </a:r>
            <a:r>
              <a:rPr b="1" lang="en" sz="1300">
                <a:highlight>
                  <a:schemeClr val="lt1"/>
                </a:highlight>
              </a:rPr>
              <a:t>[3, 4]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300">
                <a:highlight>
                  <a:schemeClr val="lt1"/>
                </a:highlight>
              </a:rPr>
              <a:t>      with real (regular) representations </a:t>
            </a:r>
            <a:r>
              <a:rPr b="1" lang="en" sz="1300">
                <a:highlight>
                  <a:schemeClr val="lt1"/>
                </a:highlight>
              </a:rPr>
              <a:t>[5]</a:t>
            </a:r>
            <a:r>
              <a:rPr lang="en" sz="1300">
                <a:highlight>
                  <a:schemeClr val="lt1"/>
                </a:highlight>
              </a:rPr>
              <a:t>​</a:t>
            </a:r>
            <a:endParaRPr sz="1300">
              <a:highlight>
                <a:schemeClr val="lt1"/>
              </a:highlight>
            </a:endParaRPr>
          </a:p>
          <a:p>
            <a:pPr indent="-29210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b="1" lang="en" sz="1300">
                <a:highlight>
                  <a:schemeClr val="lt1"/>
                </a:highlight>
              </a:rPr>
              <a:t>O(3)</a:t>
            </a:r>
            <a:r>
              <a:rPr lang="en" sz="1300">
                <a:highlight>
                  <a:schemeClr val="lt1"/>
                </a:highlight>
              </a:rPr>
              <a:t> with both complex and real representations​</a:t>
            </a:r>
            <a:endParaRPr b="1" sz="1300">
              <a:highlight>
                <a:schemeClr val="lt1"/>
              </a:highlight>
            </a:endParaRPr>
          </a:p>
        </p:txBody>
      </p:sp>
      <p:pic>
        <p:nvPicPr>
          <p:cNvPr id="390" name="Google Shape;390;p39"/>
          <p:cNvPicPr preferRelativeResize="0"/>
          <p:nvPr/>
        </p:nvPicPr>
        <p:blipFill rotWithShape="1">
          <a:blip r:embed="rId3">
            <a:alphaModFix/>
          </a:blip>
          <a:srcRect b="62513" l="9875" r="8909" t="0"/>
          <a:stretch/>
        </p:blipFill>
        <p:spPr>
          <a:xfrm>
            <a:off x="4893625" y="806370"/>
            <a:ext cx="3731301" cy="71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624" y="2404274"/>
            <a:ext cx="3731299" cy="22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9"/>
          <p:cNvSpPr txBox="1"/>
          <p:nvPr/>
        </p:nvSpPr>
        <p:spPr>
          <a:xfrm>
            <a:off x="6137575" y="479500"/>
            <a:ext cx="1391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Circular harmonics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6117025" y="1849037"/>
            <a:ext cx="143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Spherical harmonics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Example Applications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96" name="Google Shape;396;p39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7" name="Google Shape;39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25" y="2404275"/>
            <a:ext cx="221925" cy="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 txBox="1"/>
          <p:nvPr/>
        </p:nvSpPr>
        <p:spPr>
          <a:xfrm>
            <a:off x="117575" y="3497875"/>
            <a:ext cx="41700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[1] </a:t>
            </a:r>
            <a:r>
              <a:rPr lang="en" sz="700">
                <a:highlight>
                  <a:schemeClr val="lt1"/>
                </a:highlight>
              </a:rPr>
              <a:t> Daniel E. Worrall et al.  (2016). “Harmonic Networks: Deep Rotation and Translation Equivariance”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Computer Vision and Pattern Recognition (CVPR)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[2] </a:t>
            </a:r>
            <a:r>
              <a:rPr lang="en" sz="700">
                <a:highlight>
                  <a:schemeClr val="lt1"/>
                </a:highlight>
              </a:rPr>
              <a:t> Maurice Weiler, Gabriele Cesa (2019). “General E(2)-Equivariant Steerable CNNs” 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Neural Information Processing Systems (NeuRIPS)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[3] </a:t>
            </a:r>
            <a:r>
              <a:rPr lang="en" sz="700">
                <a:highlight>
                  <a:schemeClr val="lt1"/>
                </a:highlight>
              </a:rPr>
              <a:t> Nathaniel Thomas et al.  (2018). “Tensor Field Networks: Rotation- and Translation-Equivariant Neural Networks for 3D Point Clouds”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arxiv e-Prints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[4]  </a:t>
            </a:r>
            <a:r>
              <a:rPr lang="en" sz="700">
                <a:highlight>
                  <a:schemeClr val="lt1"/>
                </a:highlight>
              </a:rPr>
              <a:t>Maurice Weiler et al. (2018). "3D Steerable CNNs: Learning Rotationally Equivariant Features in Volumetric Data."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In: Conference on Neural Information Processing Systems (NeuRIPS)</a:t>
            </a:r>
            <a:r>
              <a:rPr lang="en" sz="700">
                <a:highlight>
                  <a:schemeClr val="lt1"/>
                </a:highlight>
              </a:rPr>
              <a:t>​</a:t>
            </a:r>
            <a:endParaRPr sz="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highlight>
                  <a:schemeClr val="lt1"/>
                </a:highlight>
              </a:rPr>
              <a:t>[5] </a:t>
            </a:r>
            <a:r>
              <a:rPr lang="en" sz="700">
                <a:highlight>
                  <a:schemeClr val="lt1"/>
                </a:highlight>
              </a:rPr>
              <a:t>Taco Cohen, Max Welling (2016). "Group Equivariant Convolutional Networks." </a:t>
            </a:r>
            <a:r>
              <a:rPr lang="en" sz="700">
                <a:solidFill>
                  <a:srgbClr val="A6A6A6"/>
                </a:solidFill>
                <a:highlight>
                  <a:schemeClr val="lt1"/>
                </a:highlight>
              </a:rPr>
              <a:t>In International Conference on Machine Learning (ICML)</a:t>
            </a:r>
            <a:endParaRPr sz="700">
              <a:solidFill>
                <a:srgbClr val="A6A6A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/>
          <p:nvPr>
            <p:ph type="ctrTitle"/>
          </p:nvPr>
        </p:nvSpPr>
        <p:spPr>
          <a:xfrm>
            <a:off x="597725" y="1257621"/>
            <a:ext cx="8878200" cy="12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Wigner-Eckart theorem for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 equivariant convolution kernels</a:t>
            </a:r>
            <a:endParaRPr sz="3000"/>
          </a:p>
        </p:txBody>
      </p:sp>
      <p:sp>
        <p:nvSpPr>
          <p:cNvPr id="404" name="Google Shape;404;p40"/>
          <p:cNvSpPr txBox="1"/>
          <p:nvPr>
            <p:ph idx="1" type="subTitle"/>
          </p:nvPr>
        </p:nvSpPr>
        <p:spPr>
          <a:xfrm>
            <a:off x="4803500" y="3504276"/>
            <a:ext cx="2773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Maurice Weiler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AMLab, QUVA lab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Amsterdam</a:t>
            </a:r>
            <a:endParaRPr sz="1400"/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525" y="308641"/>
            <a:ext cx="948975" cy="9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313" y="3286315"/>
            <a:ext cx="1487100" cy="148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>
            <p:ph idx="1" type="subTitle"/>
          </p:nvPr>
        </p:nvSpPr>
        <p:spPr>
          <a:xfrm>
            <a:off x="449200" y="3504275"/>
            <a:ext cx="21339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Leon Lang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AMLab, CSL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Amsterdam</a:t>
            </a:r>
            <a:endParaRPr sz="1400"/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0200" y="3297575"/>
            <a:ext cx="1464600" cy="146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400" y="479500"/>
            <a:ext cx="6063969" cy="214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400" y="2613864"/>
            <a:ext cx="6063974" cy="214618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Rotation Equivariant Feature Maps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84" name="Google Shape;84;p15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 txBox="1"/>
          <p:nvPr/>
        </p:nvSpPr>
        <p:spPr>
          <a:xfrm>
            <a:off x="6490850" y="4743300"/>
            <a:ext cx="26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Visualisation by Gabriele Cesa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400" y="479500"/>
            <a:ext cx="6063969" cy="214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400" y="2613864"/>
            <a:ext cx="6063974" cy="214618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Rotation Equivariant Feature Maps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 txBox="1"/>
          <p:nvPr/>
        </p:nvSpPr>
        <p:spPr>
          <a:xfrm>
            <a:off x="6490850" y="4743300"/>
            <a:ext cx="26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Visualisation by Gabriele Cesa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The G-Steerability Constraint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52816" r="0" t="0"/>
          <a:stretch/>
        </p:blipFill>
        <p:spPr>
          <a:xfrm>
            <a:off x="5566549" y="964713"/>
            <a:ext cx="2158701" cy="21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52816" t="0"/>
          <a:stretch/>
        </p:blipFill>
        <p:spPr>
          <a:xfrm>
            <a:off x="1418750" y="968150"/>
            <a:ext cx="2158701" cy="215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3770550" y="2038338"/>
            <a:ext cx="1602900" cy="5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7"/>
          <p:cNvSpPr txBox="1"/>
          <p:nvPr/>
        </p:nvSpPr>
        <p:spPr>
          <a:xfrm>
            <a:off x="4034250" y="1686700"/>
            <a:ext cx="10653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Convolution                                                                                              Kernel K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The G-Steerability Constraint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52816" r="0" t="0"/>
          <a:stretch/>
        </p:blipFill>
        <p:spPr>
          <a:xfrm>
            <a:off x="5566549" y="964713"/>
            <a:ext cx="2158701" cy="21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52816" t="0"/>
          <a:stretch/>
        </p:blipFill>
        <p:spPr>
          <a:xfrm>
            <a:off x="1418750" y="968150"/>
            <a:ext cx="2158701" cy="215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8"/>
          <p:cNvCxnSpPr/>
          <p:nvPr/>
        </p:nvCxnSpPr>
        <p:spPr>
          <a:xfrm>
            <a:off x="3770550" y="2038338"/>
            <a:ext cx="1602900" cy="5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8"/>
          <p:cNvSpPr txBox="1"/>
          <p:nvPr/>
        </p:nvSpPr>
        <p:spPr>
          <a:xfrm>
            <a:off x="4034245" y="1686704"/>
            <a:ext cx="10755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Convolution            Kernel K</a:t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913" y="3775154"/>
            <a:ext cx="4386866" cy="35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Quantum operators  -  Wigner-Eckart theorem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9"/>
          <p:cNvSpPr txBox="1"/>
          <p:nvPr/>
        </p:nvSpPr>
        <p:spPr>
          <a:xfrm>
            <a:off x="383825" y="672175"/>
            <a:ext cx="592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Spherical tensor operators: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841025" y="1129375"/>
            <a:ext cx="2529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operators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satisfying symmetry constraint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Quantum operators  -  Wigner-Eckart theorem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0"/>
          <p:cNvSpPr txBox="1"/>
          <p:nvPr/>
        </p:nvSpPr>
        <p:spPr>
          <a:xfrm>
            <a:off x="383825" y="672175"/>
            <a:ext cx="592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Spherical tensor operators: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2j+1" id="136" name="Google Shape;136;p2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23" y="1227713"/>
            <a:ext cx="4926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n=-j}^j D^{mn}_j(g)\, T_j^n&#10;\,=\, U(g)^\dagger T_j^m U(g) \quad \forall g \in \text{SO}(3)" id="137" name="Google Shape;137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425" y="1594050"/>
            <a:ext cx="4323976" cy="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650" y="1227725"/>
            <a:ext cx="1693021" cy="2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841025" y="1129375"/>
            <a:ext cx="2529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operators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satisfying symmetry constraint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0" y="0"/>
            <a:ext cx="9144000" cy="46560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4294967295" type="title"/>
          </p:nvPr>
        </p:nvSpPr>
        <p:spPr>
          <a:xfrm>
            <a:off x="51450" y="-276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Quantum operators  -  Wigner-Eckart theorem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146" name="Google Shape;146;p21"/>
          <p:cNvCxnSpPr/>
          <p:nvPr/>
        </p:nvCxnSpPr>
        <p:spPr>
          <a:xfrm>
            <a:off x="-23550" y="465650"/>
            <a:ext cx="9191100" cy="13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1"/>
          <p:cNvSpPr txBox="1"/>
          <p:nvPr/>
        </p:nvSpPr>
        <p:spPr>
          <a:xfrm>
            <a:off x="383825" y="672175"/>
            <a:ext cx="592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Spherical tensor operators: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2j+1" id="148" name="Google Shape;148;p2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23" y="1227713"/>
            <a:ext cx="4926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n=-j}^j D^{mn}_j(g)\, T_j^n&#10;\,=\, U(g)^\dagger T_j^m U(g) \quad \forall g \in \text{SO}(3)" id="149" name="Google Shape;149;p2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425" y="1594050"/>
            <a:ext cx="4323976" cy="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650" y="1227725"/>
            <a:ext cx="1693021" cy="2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4634" y="2794864"/>
            <a:ext cx="3151487" cy="2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5058150" y="1981150"/>
            <a:ext cx="125100" cy="745500"/>
          </a:xfrm>
          <a:prstGeom prst="upDownArrow">
            <a:avLst>
              <a:gd fmla="val 50000" name="adj1"/>
              <a:gd fmla="val 56849" name="adj2"/>
            </a:avLst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